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1"/>
  </p:notesMasterIdLst>
  <p:sldIdLst>
    <p:sldId id="256" r:id="rId2"/>
    <p:sldId id="257" r:id="rId3"/>
    <p:sldId id="273" r:id="rId4"/>
    <p:sldId id="259" r:id="rId5"/>
    <p:sldId id="258" r:id="rId6"/>
    <p:sldId id="272" r:id="rId7"/>
    <p:sldId id="261" r:id="rId8"/>
    <p:sldId id="262" r:id="rId9"/>
    <p:sldId id="264" r:id="rId10"/>
    <p:sldId id="270" r:id="rId11"/>
    <p:sldId id="275" r:id="rId12"/>
    <p:sldId id="276" r:id="rId13"/>
    <p:sldId id="277" r:id="rId14"/>
    <p:sldId id="278" r:id="rId15"/>
    <p:sldId id="279" r:id="rId16"/>
    <p:sldId id="281" r:id="rId17"/>
    <p:sldId id="282" r:id="rId18"/>
    <p:sldId id="271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C146F-4400-4E51-A32A-9636A990BB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81CF0-AE06-4D86-8FAD-F9B0B43B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1CF0-AE06-4D86-8FAD-F9B0B43B9B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3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E3EBE9E-D0FA-47BB-91F0-07BE2CC8CBA3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7110C3-F5ED-42C1-B43F-17DB17D27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8304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47E10A-BDC5-4233-AEAE-18F545B9EDD5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ED8428-A1E5-4EB6-8EB1-7BF56B2E4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568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47E10A-BDC5-4233-AEAE-18F545B9EDD5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ED8428-A1E5-4EB6-8EB1-7BF56B2E4CD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7897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148ADF3-F02E-4603-AB76-82F475946448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64FEC1-BB9D-4F48-B931-7F9668AC9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219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47E10A-BDC5-4233-AEAE-18F545B9EDD5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ED8428-A1E5-4EB6-8EB1-7BF56B2E4CD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699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47E10A-BDC5-4233-AEAE-18F545B9EDD5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ED8428-A1E5-4EB6-8EB1-7BF56B2E4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85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DAC3970-302D-45E7-8776-93A01E01C5BC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AC374C-4291-4CA3-93F3-F1B49142C8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6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16A4C24-9C0E-4C59-ABBF-B9972A97135B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DF09B3-4F5B-4995-B4B2-625499A8D3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73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B8401A3-873B-4BB7-AB27-5610B632BB9C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5AE690-FCCE-4BDA-AEF9-8868E3B670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5932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C61C139-6439-4C39-904D-641C74C6BA7A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825BE0-01C2-4E76-9152-77024666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15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1B226DE-4604-4EDB-BBF3-BB6E8D090B62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99A017-D285-4B21-87ED-4A448E0A8E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45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839BE0C-A495-409F-AE38-3CFD15F1D333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101FD9-BE14-4D31-8170-881FD5C16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59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56A92A7-3DA0-49B7-8780-AAF329C7319F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21E13-5130-4424-AA8D-52511194B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42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4965DE4-2A29-4EE1-B0C7-78435C201BB2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2DDE2F-E119-4AA6-A29B-BC8D4BCB4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6559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71CB9AE-F5C0-4D06-8B3E-FA6A7097CDEF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53BA26-D8B0-4F9D-AAD7-0517F6E0E4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280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066C386-C29B-4237-AD74-05D2AB6BE9A5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D947DF-1A2C-42CE-BAF4-07E5A4A1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61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FC47E10A-BDC5-4233-AEAE-18F545B9EDD5}" type="datetime1">
              <a:rPr lang="en-IN" smtClean="0"/>
              <a:pPr lvl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lvl="0"/>
            <a:fld id="{1AED8428-A1E5-4EB6-8EB1-7BF56B2E4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18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E4112FA-D262-CD79-5203-D96CAB4F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23098" y="932582"/>
            <a:ext cx="6270168" cy="2142311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24AF5F69-7CC4-6106-E597-31DCC48FC33D}"/>
              </a:ext>
            </a:extLst>
          </p:cNvPr>
          <p:cNvSpPr txBox="1"/>
          <p:nvPr/>
        </p:nvSpPr>
        <p:spPr>
          <a:xfrm>
            <a:off x="3052349" y="3243404"/>
            <a:ext cx="6104708" cy="78470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699256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0" baseline="0" dirty="0">
                <a:solidFill>
                  <a:schemeClr val="tx2">
                    <a:lumMod val="50000"/>
                  </a:schemeClr>
                </a:solidFill>
                <a:uFillTx/>
                <a:latin typeface="Calibri" pitchFamily="34"/>
                <a:ea typeface="Calibri" pitchFamily="34"/>
                <a:cs typeface="Times New Roman" pitchFamily="18"/>
              </a:rPr>
              <a:t>Full Stack Project</a:t>
            </a:r>
            <a:endParaRPr lang="en-IN" sz="4400" b="1" i="0" u="none" strike="noStrike" kern="1200" cap="none" spc="0" baseline="0" dirty="0">
              <a:solidFill>
                <a:schemeClr val="tx2">
                  <a:lumMod val="50000"/>
                </a:schemeClr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B57FDD-8FD0-DF05-089F-7C3A1CE2D5AE}"/>
              </a:ext>
            </a:extLst>
          </p:cNvPr>
          <p:cNvSpPr txBox="1"/>
          <p:nvPr/>
        </p:nvSpPr>
        <p:spPr>
          <a:xfrm>
            <a:off x="354563" y="1448506"/>
            <a:ext cx="87987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Website Upgrades:</a:t>
            </a:r>
            <a:r>
              <a:rPr lang="en-US" sz="2400" dirty="0"/>
              <a:t> The website will undergo continuous improvements, including the addition of new features and enhancements.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Upcoming Features:</a:t>
            </a:r>
            <a:r>
              <a:rPr lang="en-US" sz="2400" dirty="0"/>
              <a:t> We plan to introduce sections for </a:t>
            </a:r>
            <a:r>
              <a:rPr lang="en-US" sz="2400" b="1" dirty="0"/>
              <a:t>News</a:t>
            </a:r>
            <a:r>
              <a:rPr lang="en-US" sz="2400" dirty="0"/>
              <a:t> and </a:t>
            </a:r>
            <a:r>
              <a:rPr lang="en-US" sz="2400" b="1" dirty="0"/>
              <a:t>Events</a:t>
            </a:r>
            <a:r>
              <a:rPr lang="en-US" sz="2400" dirty="0"/>
              <a:t>, keeping users updated with the latest offerings and activities.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Fully Functional Cart &amp; Database:</a:t>
            </a:r>
            <a:r>
              <a:rPr lang="en-US" sz="2400" dirty="0"/>
              <a:t> A fully working </a:t>
            </a:r>
            <a:r>
              <a:rPr lang="en-US" sz="2400" b="1" dirty="0"/>
              <a:t>cart system</a:t>
            </a:r>
            <a:r>
              <a:rPr lang="en-US" sz="2400" dirty="0"/>
              <a:t> will be integrated along with a robust database for real-time inventory and order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UI/UX Improvements:</a:t>
            </a:r>
            <a:r>
              <a:rPr lang="en-US" sz="2400" dirty="0"/>
              <a:t> Once client confirmation is received, significant </a:t>
            </a:r>
            <a:r>
              <a:rPr lang="en-US" sz="2400" b="1" dirty="0"/>
              <a:t>UI/UX enhancements</a:t>
            </a:r>
            <a:r>
              <a:rPr lang="en-US" sz="2400" dirty="0"/>
              <a:t> will be made to provide a more seamless and visually appealing experience.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3CB0B-1CE0-4C55-8D12-247A52E77667}"/>
              </a:ext>
            </a:extLst>
          </p:cNvPr>
          <p:cNvSpPr txBox="1"/>
          <p:nvPr/>
        </p:nvSpPr>
        <p:spPr>
          <a:xfrm>
            <a:off x="3368350" y="233266"/>
            <a:ext cx="2771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r="5400000" sy="-100000" algn="bl" rotWithShape="0"/>
                </a:effectLst>
              </a:rPr>
              <a:t>Future Plan for Website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25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A9F1A-EB04-B082-50DB-3A3E51773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0AC7D-D19C-2ACB-FA99-9999FA1DAAFA}"/>
              </a:ext>
            </a:extLst>
          </p:cNvPr>
          <p:cNvSpPr txBox="1"/>
          <p:nvPr/>
        </p:nvSpPr>
        <p:spPr>
          <a:xfrm>
            <a:off x="681135" y="849086"/>
            <a:ext cx="9171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Live Link of Website</a:t>
            </a:r>
          </a:p>
          <a:p>
            <a:r>
              <a:rPr lang="en-US" sz="4000" b="1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https://teer-brand.vercel.app/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081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1F01E-B006-1845-7B7A-867EE85A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78C86-AC26-B7B9-2DCA-C83F1B26ADDC}"/>
              </a:ext>
            </a:extLst>
          </p:cNvPr>
          <p:cNvSpPr txBox="1"/>
          <p:nvPr/>
        </p:nvSpPr>
        <p:spPr>
          <a:xfrm>
            <a:off x="681135" y="849086"/>
            <a:ext cx="9171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Live Link of Website</a:t>
            </a:r>
          </a:p>
          <a:p>
            <a:r>
              <a:rPr lang="en-US" sz="4000" b="1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https://teer-brand.vercel.app/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3494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D1AF-4396-99B7-97A0-3FA0A5D2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A019D-FDE7-EE8F-BBAB-4D92538D7FDF}"/>
              </a:ext>
            </a:extLst>
          </p:cNvPr>
          <p:cNvSpPr txBox="1"/>
          <p:nvPr/>
        </p:nvSpPr>
        <p:spPr>
          <a:xfrm>
            <a:off x="2359089" y="363894"/>
            <a:ext cx="747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reflection blurRad="6350" stA="55000" endA="50" endPos="85000" dist="29997" dir="5400000" sy="-100000" algn="bl" rotWithShape="0"/>
                </a:effectLst>
              </a:rPr>
              <a:t>BACKEND PART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075C8-F982-3F2C-4C56-644C908A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1455575"/>
            <a:ext cx="8957388" cy="50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B2DFD-2115-042B-A325-A34737800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8015-43EF-C8F8-DE76-62A5D3095B74}"/>
              </a:ext>
            </a:extLst>
          </p:cNvPr>
          <p:cNvSpPr txBox="1"/>
          <p:nvPr/>
        </p:nvSpPr>
        <p:spPr>
          <a:xfrm>
            <a:off x="3044890" y="235211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reflection blurRad="6350" stA="55000" endA="50" endPos="85000" dist="29997" dir="5400000" sy="-100000" algn="bl" rotWithShape="0"/>
                </a:effectLst>
              </a:rPr>
              <a:t>DATABASE DESIGN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3839426-78D5-3220-58AC-264CDE9C0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1070938"/>
            <a:ext cx="1053465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uses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database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named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teer_brand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manage all backend operations.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database is structured to support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e-commerce functionality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 included: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Stores user information (name, email, password, etc.).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products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Contains all product details like name, price, description, and image.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Temporarily stores products added by users for checkout.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orders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Records confirmed orders placed by users.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order_items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Lists individual items within each order.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contacts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Saves messages submitted through the contact form.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reviews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Stores user-submitted product reviews and ratings.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saved_items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Lets users save favorite products for later viewing.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relational design ensures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integrity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queries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E34827-8F19-52E0-A7A5-99434CF1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65" y="1608751"/>
            <a:ext cx="2286319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8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E401B-9F4F-74A3-D5B5-9AB06F6C4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D732FA-C39D-AE33-97EF-3EFE1D67AE02}"/>
              </a:ext>
            </a:extLst>
          </p:cNvPr>
          <p:cNvSpPr txBox="1"/>
          <p:nvPr/>
        </p:nvSpPr>
        <p:spPr>
          <a:xfrm>
            <a:off x="1132902" y="261257"/>
            <a:ext cx="9171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29997" dir="5400000" sy="-100000" algn="bl" rotWithShape="0"/>
                </a:effectLst>
              </a:rPr>
              <a:t>SHOPPING CART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B99DF-4F0B-5182-E838-539DD951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94" y="1314601"/>
            <a:ext cx="9483800" cy="39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638A-5A9C-0ECC-F0A1-3DD1C25C3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1C4FEB-E745-B859-035C-6CD0F008AA4A}"/>
              </a:ext>
            </a:extLst>
          </p:cNvPr>
          <p:cNvSpPr txBox="1"/>
          <p:nvPr/>
        </p:nvSpPr>
        <p:spPr>
          <a:xfrm>
            <a:off x="1132902" y="261257"/>
            <a:ext cx="9171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29997" dir="5400000" sy="-100000" algn="bl" rotWithShape="0"/>
                </a:effectLst>
              </a:rPr>
              <a:t>ADMIN PANNEL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F1619-A9DA-A88A-A24E-0DC11799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02" y="1350008"/>
            <a:ext cx="9757916" cy="44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4837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8C7F7-8F44-79AB-38E5-E7D53D841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26ADB-BB29-10D6-F30F-28F8C028CB41}"/>
              </a:ext>
            </a:extLst>
          </p:cNvPr>
          <p:cNvSpPr txBox="1"/>
          <p:nvPr/>
        </p:nvSpPr>
        <p:spPr>
          <a:xfrm>
            <a:off x="1132902" y="261257"/>
            <a:ext cx="9171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29997" dir="5400000" sy="-100000" algn="bl" rotWithShape="0"/>
                </a:effectLst>
              </a:rPr>
              <a:t>ORDER HISTORY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9DAA4-5389-A47B-AF3C-EB94F976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83011"/>
            <a:ext cx="6242180" cy="4022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67230-0F74-1DEE-3C1C-D4D8C852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01" y="1483011"/>
            <a:ext cx="5756199" cy="41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7325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2B597-CE4C-D5E5-6AE0-A0BFD7E76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39" y="1995804"/>
            <a:ext cx="5791603" cy="18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9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59B1E0-B677-CF07-51FD-3B7345EDEFCD}"/>
              </a:ext>
            </a:extLst>
          </p:cNvPr>
          <p:cNvSpPr>
            <a:spLocks noGrp="1"/>
          </p:cNvSpPr>
          <p:nvPr/>
        </p:nvSpPr>
        <p:spPr>
          <a:xfrm>
            <a:off x="520700" y="1351403"/>
            <a:ext cx="8915400" cy="4815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F048F-1692-2CCB-A4D7-A202627FD85D}"/>
              </a:ext>
            </a:extLst>
          </p:cNvPr>
          <p:cNvSpPr txBox="1"/>
          <p:nvPr/>
        </p:nvSpPr>
        <p:spPr>
          <a:xfrm>
            <a:off x="2062066" y="1263038"/>
            <a:ext cx="61022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Freestyle Script" panose="030804020302050B0404" pitchFamily="66" charset="0"/>
              </a:rPr>
              <a:t>Now, let's take a closer look at the website and explore its features!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0796-BBAA-726C-4D51-E6071E9369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89230" y="752355"/>
            <a:ext cx="9452564" cy="4889926"/>
          </a:xfrm>
        </p:spPr>
        <p:txBody>
          <a:bodyPr>
            <a:noAutofit/>
          </a:bodyPr>
          <a:lstStyle/>
          <a:p>
            <a:pPr marL="0" lvl="0" indent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  <a:tabLst>
                <a:tab pos="1699256" algn="l"/>
              </a:tabLst>
            </a:pPr>
            <a:r>
              <a:rPr lang="en-US" sz="3500" b="1" dirty="0">
                <a:solidFill>
                  <a:srgbClr val="000000"/>
                </a:solidFill>
                <a:latin typeface="Calibri" pitchFamily="34"/>
                <a:ea typeface="Calibri" pitchFamily="34"/>
                <a:cs typeface="Times New Roman" pitchFamily="18"/>
              </a:rPr>
              <a:t>Teer Brand – Official Website</a:t>
            </a:r>
          </a:p>
          <a:p>
            <a:pPr marL="0" lvl="0" indent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  <a:tabLst>
                <a:tab pos="1699256" algn="l"/>
              </a:tabLst>
            </a:pPr>
            <a:r>
              <a:rPr lang="en-US" sz="3500" b="1" dirty="0">
                <a:solidFill>
                  <a:srgbClr val="000000"/>
                </a:solidFill>
                <a:latin typeface="Calibri" pitchFamily="34"/>
                <a:ea typeface="Calibri" pitchFamily="34"/>
                <a:cs typeface="Times New Roman" pitchFamily="18"/>
              </a:rPr>
              <a:t>(Revenue Generation)</a:t>
            </a:r>
          </a:p>
          <a:p>
            <a:pPr marL="0" lvl="0" indent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  <a:tabLst>
                <a:tab pos="1699256" algn="l"/>
              </a:tabLst>
            </a:pPr>
            <a:r>
              <a:rPr lang="en-US" sz="3500" b="1" dirty="0">
                <a:solidFill>
                  <a:srgbClr val="000000"/>
                </a:solidFill>
                <a:latin typeface="Calibri" pitchFamily="34"/>
                <a:ea typeface="Calibri" pitchFamily="34"/>
                <a:cs typeface="Times New Roman" pitchFamily="18"/>
              </a:rPr>
              <a:t>Developed by</a:t>
            </a:r>
            <a:endParaRPr lang="en-IN" sz="3500" b="1" dirty="0">
              <a:solidFill>
                <a:srgbClr val="000000"/>
              </a:solidFill>
              <a:latin typeface="Calibri" pitchFamily="34"/>
              <a:ea typeface="Calibri" pitchFamily="34"/>
              <a:cs typeface="Times New Roman" pitchFamily="18"/>
            </a:endParaRPr>
          </a:p>
          <a:p>
            <a:pPr marL="0" lvl="0" indent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  <a:tabLst>
                <a:tab pos="1699256" algn="l"/>
              </a:tabLst>
            </a:pPr>
            <a:r>
              <a:rPr lang="en-US" sz="3500" b="1" dirty="0">
                <a:solidFill>
                  <a:srgbClr val="000000"/>
                </a:solidFill>
                <a:latin typeface="Calibri" pitchFamily="34"/>
                <a:ea typeface="Calibri" pitchFamily="34"/>
                <a:cs typeface="Times New Roman" pitchFamily="18"/>
              </a:rPr>
              <a:t>Shreshth Tarwey</a:t>
            </a:r>
          </a:p>
          <a:p>
            <a:pPr marL="0" lvl="0" indent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  <a:tabLst>
                <a:tab pos="1699256" algn="l"/>
              </a:tabLst>
            </a:pPr>
            <a:r>
              <a:rPr lang="en-US" sz="3500" b="1" dirty="0">
                <a:solidFill>
                  <a:srgbClr val="000000"/>
                </a:solidFill>
                <a:latin typeface="Calibri" pitchFamily="34"/>
                <a:ea typeface="Calibri" pitchFamily="34"/>
                <a:cs typeface="Times New Roman" pitchFamily="18"/>
              </a:rPr>
              <a:t>(</a:t>
            </a:r>
            <a:r>
              <a:rPr lang="en-US" sz="3500" b="1" dirty="0" err="1">
                <a:solidFill>
                  <a:srgbClr val="000000"/>
                </a:solidFill>
                <a:latin typeface="Calibri" pitchFamily="34"/>
                <a:ea typeface="Calibri" pitchFamily="34"/>
                <a:cs typeface="Times New Roman" pitchFamily="18"/>
              </a:rPr>
              <a:t>CodeSpice</a:t>
            </a:r>
            <a:r>
              <a:rPr lang="en-US" sz="3500" b="1" dirty="0">
                <a:solidFill>
                  <a:srgbClr val="000000"/>
                </a:solidFill>
                <a:latin typeface="Calibri" pitchFamily="34"/>
                <a:ea typeface="Calibri" pitchFamily="34"/>
                <a:cs typeface="Times New Roman" pitchFamily="18"/>
              </a:rPr>
              <a:t>)</a:t>
            </a:r>
            <a:endParaRPr lang="en-IN" sz="3500" b="1" dirty="0">
              <a:solidFill>
                <a:srgbClr val="000000"/>
              </a:solidFill>
              <a:latin typeface="Calibri" pitchFamily="34"/>
              <a:ea typeface="Calibri" pitchFamily="34"/>
              <a:cs typeface="Times New Roman" pitchFamily="18"/>
            </a:endParaRPr>
          </a:p>
          <a:p>
            <a:pPr marL="0" lvl="0" indent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  <a:tabLst>
                <a:tab pos="1699256" algn="l"/>
              </a:tabLst>
            </a:pPr>
            <a:r>
              <a:rPr lang="en-US" sz="3500" b="1" dirty="0">
                <a:solidFill>
                  <a:srgbClr val="000000"/>
                </a:solidFill>
                <a:latin typeface="Calibri" pitchFamily="34"/>
                <a:ea typeface="Calibri" pitchFamily="34"/>
                <a:cs typeface="Times New Roman" pitchFamily="18"/>
              </a:rPr>
              <a:t>12307911</a:t>
            </a:r>
          </a:p>
          <a:p>
            <a:pPr marL="0" lvl="0" indent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  <a:tabLst>
                <a:tab pos="1699256" algn="l"/>
              </a:tabLst>
            </a:pPr>
            <a:r>
              <a:rPr lang="en-US" sz="3500" b="1" dirty="0">
                <a:solidFill>
                  <a:srgbClr val="000000"/>
                </a:solidFill>
                <a:latin typeface="Calibri" pitchFamily="34"/>
                <a:ea typeface="Calibri" pitchFamily="34"/>
                <a:cs typeface="Times New Roman" pitchFamily="18"/>
              </a:rPr>
              <a:t>INT219, INT220</a:t>
            </a:r>
            <a:endParaRPr lang="en-IN" sz="3500" b="1" dirty="0">
              <a:solidFill>
                <a:srgbClr val="000000"/>
              </a:solidFill>
              <a:latin typeface="Calibri" pitchFamily="34"/>
              <a:ea typeface="Calibri" pitchFamily="34"/>
              <a:cs typeface="Times New Roman" pitchFamily="18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7953" cy="6858000"/>
          </a:xfrm>
          <a:custGeom>
            <a:avLst/>
            <a:gdLst/>
            <a:ahLst/>
            <a:cxnLst/>
            <a:rect l="l" t="t" r="r" b="b"/>
            <a:pathLst>
              <a:path w="13011150" h="7315200">
                <a:moveTo>
                  <a:pt x="13011148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13011148" y="0"/>
                </a:lnTo>
                <a:lnTo>
                  <a:pt x="13011148" y="7315199"/>
                </a:lnTo>
                <a:close/>
              </a:path>
            </a:pathLst>
          </a:custGeom>
          <a:solidFill>
            <a:srgbClr val="2E5B4B"/>
          </a:solidFill>
        </p:spPr>
        <p:txBody>
          <a:bodyPr wrap="square" lIns="0" tIns="0" rIns="0" bIns="0" rtlCol="0"/>
          <a:lstStyle/>
          <a:p>
            <a:endParaRPr sz="1688"/>
          </a:p>
        </p:txBody>
      </p:sp>
      <p:grpSp>
        <p:nvGrpSpPr>
          <p:cNvPr id="3" name="object 3"/>
          <p:cNvGrpSpPr/>
          <p:nvPr/>
        </p:nvGrpSpPr>
        <p:grpSpPr>
          <a:xfrm>
            <a:off x="700089" y="629084"/>
            <a:ext cx="10798373" cy="5536406"/>
            <a:chOff x="746761" y="671023"/>
            <a:chExt cx="11518265" cy="5905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61" y="671023"/>
              <a:ext cx="11518269" cy="5905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630" y="1010632"/>
              <a:ext cx="7590395" cy="10706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21540000">
            <a:off x="2478181" y="1272860"/>
            <a:ext cx="1357125" cy="418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9"/>
              </a:lnSpc>
            </a:pPr>
            <a:r>
              <a:rPr sz="3375" b="1" spc="-9" dirty="0">
                <a:latin typeface="Courier New"/>
                <a:cs typeface="Courier New"/>
              </a:rPr>
              <a:t>About</a:t>
            </a:r>
            <a:endParaRPr sz="3375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 rot="21540000">
            <a:off x="4029394" y="1041627"/>
            <a:ext cx="1851706" cy="803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14"/>
              </a:lnSpc>
            </a:pPr>
            <a:r>
              <a:rPr lang="en-US" sz="3375" b="1" spc="-23" dirty="0">
                <a:latin typeface="Courier New"/>
                <a:cs typeface="Courier New"/>
              </a:rPr>
              <a:t>TEER BRAND</a:t>
            </a:r>
            <a:endParaRPr sz="3375" dirty="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54854" y="743641"/>
            <a:ext cx="10146252" cy="4324056"/>
            <a:chOff x="1018512" y="793217"/>
            <a:chExt cx="10822668" cy="4612326"/>
          </a:xfrm>
        </p:grpSpPr>
        <p:pic>
          <p:nvPicPr>
            <p:cNvPr id="9" name="object 9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76797" y="793217"/>
              <a:ext cx="2864383" cy="2864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794" y="2561475"/>
              <a:ext cx="95250" cy="95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794" y="3009150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794" y="3456825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794" y="3904500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5432" y="4347413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5432" y="4795088"/>
              <a:ext cx="104775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5432" y="5242763"/>
              <a:ext cx="104775" cy="1047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 flipV="1">
              <a:off x="1018512" y="5226881"/>
              <a:ext cx="163465" cy="17866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79816" y="2154323"/>
            <a:ext cx="9170194" cy="3012331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 marR="3446859">
              <a:lnSpc>
                <a:spcPct val="117500"/>
              </a:lnSpc>
              <a:spcBef>
                <a:spcPts val="94"/>
              </a:spcBef>
            </a:pPr>
            <a:r>
              <a:rPr lang="en-US" sz="2400" b="1" i="0" cap="all" dirty="0">
                <a:solidFill>
                  <a:srgbClr val="0E2C53"/>
                </a:solidFill>
                <a:effectLst/>
                <a:latin typeface="Barlow Condensed" panose="00000506000000000000" pitchFamily="2" charset="0"/>
              </a:rPr>
              <a:t> TEER BRAND</a:t>
            </a:r>
          </a:p>
          <a:p>
            <a:pPr marL="11906" marR="3446859">
              <a:lnSpc>
                <a:spcPct val="117500"/>
              </a:lnSpc>
              <a:spcBef>
                <a:spcPts val="94"/>
              </a:spcBef>
            </a:pPr>
            <a:r>
              <a:rPr lang="en-US" sz="2344" spc="70" dirty="0">
                <a:latin typeface="Times New Roman"/>
                <a:cs typeface="Times New Roman"/>
              </a:rPr>
              <a:t>Established</a:t>
            </a:r>
            <a:r>
              <a:rPr lang="en-US" sz="2344" spc="42" dirty="0">
                <a:latin typeface="Times New Roman"/>
                <a:cs typeface="Times New Roman"/>
              </a:rPr>
              <a:t> </a:t>
            </a:r>
            <a:r>
              <a:rPr lang="en-US" sz="2344" spc="98" dirty="0">
                <a:latin typeface="Times New Roman"/>
                <a:cs typeface="Times New Roman"/>
              </a:rPr>
              <a:t>in 1992</a:t>
            </a:r>
            <a:r>
              <a:rPr lang="en-US" sz="2344" dirty="0">
                <a:latin typeface="Times New Roman"/>
                <a:cs typeface="Times New Roman"/>
              </a:rPr>
              <a:t>, </a:t>
            </a:r>
            <a:r>
              <a:rPr lang="en-US" sz="2344" dirty="0" err="1">
                <a:latin typeface="Times New Roman"/>
                <a:cs typeface="Times New Roman"/>
              </a:rPr>
              <a:t>Koderma</a:t>
            </a:r>
            <a:r>
              <a:rPr lang="en-US" sz="2344" dirty="0">
                <a:latin typeface="Times New Roman"/>
                <a:cs typeface="Times New Roman"/>
              </a:rPr>
              <a:t>, Jharkhand</a:t>
            </a:r>
          </a:p>
          <a:p>
            <a:pPr marL="11906" marR="2539603">
              <a:lnSpc>
                <a:spcPct val="117500"/>
              </a:lnSpc>
            </a:pPr>
            <a:r>
              <a:rPr lang="en-US" sz="2344" spc="89" dirty="0">
                <a:latin typeface="Times New Roman"/>
                <a:cs typeface="Times New Roman"/>
              </a:rPr>
              <a:t>Quality Spices and Products</a:t>
            </a:r>
            <a:endParaRPr lang="en-US" sz="2344" spc="70" dirty="0">
              <a:latin typeface="Times New Roman"/>
              <a:cs typeface="Times New Roman"/>
            </a:endParaRPr>
          </a:p>
          <a:p>
            <a:pPr marL="11906" marR="2539603">
              <a:lnSpc>
                <a:spcPct val="117500"/>
              </a:lnSpc>
            </a:pPr>
            <a:r>
              <a:rPr lang="en-US" sz="2344" spc="33" dirty="0">
                <a:latin typeface="Times New Roman"/>
                <a:cs typeface="Times New Roman"/>
              </a:rPr>
              <a:t> </a:t>
            </a:r>
            <a:r>
              <a:rPr lang="en-US" sz="2344" spc="47" dirty="0">
                <a:latin typeface="Times New Roman"/>
                <a:cs typeface="Times New Roman"/>
              </a:rPr>
              <a:t>Focus</a:t>
            </a:r>
            <a:r>
              <a:rPr lang="en-US" sz="2344" spc="28" dirty="0">
                <a:latin typeface="Times New Roman"/>
                <a:cs typeface="Times New Roman"/>
              </a:rPr>
              <a:t> </a:t>
            </a:r>
            <a:r>
              <a:rPr lang="en-US" sz="2344" spc="103" dirty="0">
                <a:latin typeface="Times New Roman"/>
                <a:cs typeface="Times New Roman"/>
              </a:rPr>
              <a:t>areas</a:t>
            </a:r>
            <a:r>
              <a:rPr lang="en-US" sz="2344" spc="33" dirty="0">
                <a:latin typeface="Times New Roman"/>
                <a:cs typeface="Times New Roman"/>
              </a:rPr>
              <a:t> </a:t>
            </a:r>
            <a:r>
              <a:rPr lang="en-US" sz="2344" spc="47" dirty="0">
                <a:latin typeface="Times New Roman"/>
                <a:cs typeface="Times New Roman"/>
              </a:rPr>
              <a:t>include:</a:t>
            </a:r>
            <a:endParaRPr lang="en-US" sz="2344" dirty="0">
              <a:latin typeface="Times New Roman"/>
              <a:cs typeface="Times New Roman"/>
            </a:endParaRPr>
          </a:p>
          <a:p>
            <a:pPr marL="517922">
              <a:spcBef>
                <a:spcPts val="492"/>
              </a:spcBef>
            </a:pPr>
            <a:r>
              <a:rPr lang="en-US" sz="2344" spc="56" dirty="0">
                <a:latin typeface="Times New Roman"/>
                <a:cs typeface="Times New Roman"/>
              </a:rPr>
              <a:t>Spices</a:t>
            </a:r>
          </a:p>
          <a:p>
            <a:pPr marL="517922">
              <a:spcBef>
                <a:spcPts val="492"/>
              </a:spcBef>
            </a:pPr>
            <a:r>
              <a:rPr lang="en-US" sz="2344" dirty="0">
                <a:latin typeface="Times New Roman"/>
                <a:cs typeface="Times New Roman"/>
              </a:rPr>
              <a:t>Salts</a:t>
            </a:r>
          </a:p>
          <a:p>
            <a:pPr marL="11906">
              <a:spcBef>
                <a:spcPts val="492"/>
              </a:spcBef>
            </a:pPr>
            <a:r>
              <a:rPr lang="en-US" sz="2344" spc="52" dirty="0">
                <a:latin typeface="Times New Roman"/>
                <a:cs typeface="Times New Roman"/>
              </a:rPr>
              <a:t>Aims</a:t>
            </a:r>
            <a:r>
              <a:rPr lang="en-US" sz="2344" spc="23" dirty="0">
                <a:latin typeface="Times New Roman"/>
                <a:cs typeface="Times New Roman"/>
              </a:rPr>
              <a:t> </a:t>
            </a:r>
            <a:r>
              <a:rPr lang="en-US" sz="2344" spc="103" dirty="0">
                <a:latin typeface="Times New Roman"/>
                <a:cs typeface="Times New Roman"/>
              </a:rPr>
              <a:t>to provide un-beatable taste and </a:t>
            </a:r>
            <a:r>
              <a:rPr lang="en-US" sz="2344" spc="103" dirty="0" err="1">
                <a:latin typeface="Times New Roman"/>
                <a:cs typeface="Times New Roman"/>
              </a:rPr>
              <a:t>flavour</a:t>
            </a:r>
            <a:r>
              <a:rPr lang="en-US" sz="2344" spc="103" dirty="0">
                <a:latin typeface="Times New Roman"/>
                <a:cs typeface="Times New Roman"/>
              </a:rPr>
              <a:t>.</a:t>
            </a:r>
            <a:endParaRPr lang="en-US" sz="2344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294CB9BF-C8E6-8803-4C2A-0CEA26153A82}"/>
              </a:ext>
            </a:extLst>
          </p:cNvPr>
          <p:cNvSpPr/>
          <p:nvPr/>
        </p:nvSpPr>
        <p:spPr>
          <a:xfrm>
            <a:off x="2804761" y="119629"/>
            <a:ext cx="5469254" cy="64306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699256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5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  <a:ea typeface="Calibri" pitchFamily="34"/>
                <a:cs typeface="Times New Roman" pitchFamily="18"/>
              </a:rPr>
              <a:t>Landing Page of TEER BRAND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34E9D-2024-9B92-4C82-8B173E5B53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599" y="875160"/>
            <a:ext cx="8722453" cy="561894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BCCA4CC-EC88-5FBE-329E-A71433345640}"/>
              </a:ext>
            </a:extLst>
          </p:cNvPr>
          <p:cNvSpPr/>
          <p:nvPr/>
        </p:nvSpPr>
        <p:spPr>
          <a:xfrm>
            <a:off x="1382599" y="1390260"/>
            <a:ext cx="8722452" cy="4665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865B13-1D0F-D2D4-923F-2058AB9ED986}"/>
              </a:ext>
            </a:extLst>
          </p:cNvPr>
          <p:cNvSpPr/>
          <p:nvPr/>
        </p:nvSpPr>
        <p:spPr>
          <a:xfrm rot="9190582">
            <a:off x="946520" y="3702300"/>
            <a:ext cx="9342760" cy="5598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7DBF529-793F-15A7-A689-E15D93156185}"/>
              </a:ext>
            </a:extLst>
          </p:cNvPr>
          <p:cNvSpPr/>
          <p:nvPr/>
        </p:nvSpPr>
        <p:spPr>
          <a:xfrm>
            <a:off x="1442351" y="6069376"/>
            <a:ext cx="8722453" cy="4665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240FE01F-4DD3-D5B7-9B34-AAA1462E6A61}"/>
              </a:ext>
            </a:extLst>
          </p:cNvPr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E02C5F5-D799-35AD-B942-9C0A511F483D}"/>
              </a:ext>
            </a:extLst>
          </p:cNvPr>
          <p:cNvSpPr/>
          <p:nvPr/>
        </p:nvSpPr>
        <p:spPr>
          <a:xfrm>
            <a:off x="405216" y="1187218"/>
            <a:ext cx="10110374" cy="4462760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Website Name:</a:t>
            </a:r>
            <a:r>
              <a:rPr lang="en-US" dirty="0"/>
              <a:t> Teer Brand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Type:</a:t>
            </a:r>
            <a:r>
              <a:rPr lang="en-US" dirty="0"/>
              <a:t> E-commerce Website for Spices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Showcase and sell</a:t>
            </a:r>
            <a:r>
              <a:rPr lang="en-US" dirty="0"/>
              <a:t> high-quality spices produced by Teer Brand.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Promote traditional Indian spices</a:t>
            </a:r>
            <a:r>
              <a:rPr lang="en-US" dirty="0"/>
              <a:t> through a modern digital platform.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User Authentication:</a:t>
            </a:r>
            <a:r>
              <a:rPr lang="en-US" dirty="0"/>
              <a:t> Secure registration and login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Product Display:</a:t>
            </a:r>
            <a:r>
              <a:rPr lang="en-US" dirty="0"/>
              <a:t> Categorized spice listings with detailed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Cart System:</a:t>
            </a:r>
            <a:r>
              <a:rPr lang="en-US" dirty="0"/>
              <a:t> Add, view, and update items in the cart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Order Management:</a:t>
            </a:r>
            <a:r>
              <a:rPr lang="en-US" dirty="0"/>
              <a:t> Place orders and view order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Admin Panel:</a:t>
            </a:r>
            <a:r>
              <a:rPr lang="en-US" dirty="0"/>
              <a:t> Update order status and manage orders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Enhance customer reach</a:t>
            </a:r>
            <a:r>
              <a:rPr lang="en-US" dirty="0"/>
              <a:t> beyond local markets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Establish Teer Brand as a global spice brand</a:t>
            </a:r>
            <a:endParaRPr lang="en-US" dirty="0"/>
          </a:p>
          <a:p>
            <a:pPr marL="0" marR="0" lvl="0" indent="1698626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698626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1" i="0" u="none" strike="noStrike" kern="1200" cap="none" spc="0" baseline="0" dirty="0">
              <a:solidFill>
                <a:srgbClr val="FF0000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Arial" pitchFamily="34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DADBA7A-7184-279C-42D4-4B5C99801DE7}"/>
              </a:ext>
            </a:extLst>
          </p:cNvPr>
          <p:cNvSpPr/>
          <p:nvPr/>
        </p:nvSpPr>
        <p:spPr>
          <a:xfrm>
            <a:off x="-1310006" y="141732"/>
            <a:ext cx="6173096" cy="63094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1698626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698626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500" b="1" i="0" u="sng" strike="noStrike" kern="1200" cap="none" spc="0" baseline="0" dirty="0">
                <a:solidFill>
                  <a:srgbClr val="000000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bri" pitchFamily="34"/>
                <a:ea typeface="Calibri" pitchFamily="34"/>
                <a:cs typeface="Times New Roman" pitchFamily="18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B2EF8-B2D0-F4CA-638A-855C911BDBCE}"/>
              </a:ext>
            </a:extLst>
          </p:cNvPr>
          <p:cNvSpPr txBox="1"/>
          <p:nvPr/>
        </p:nvSpPr>
        <p:spPr>
          <a:xfrm>
            <a:off x="2866493" y="203381"/>
            <a:ext cx="518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Project</a:t>
            </a:r>
            <a:r>
              <a:rPr lang="en-US" sz="3200" b="1" dirty="0">
                <a:effectLst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Description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40888-E13F-B4A8-B1D6-57C9EA53B51D}"/>
              </a:ext>
            </a:extLst>
          </p:cNvPr>
          <p:cNvSpPr>
            <a:spLocks noGrp="1"/>
          </p:cNvSpPr>
          <p:nvPr/>
        </p:nvSpPr>
        <p:spPr>
          <a:xfrm>
            <a:off x="866140" y="839755"/>
            <a:ext cx="8915400" cy="4898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Professional Design: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The website must have a </a:t>
            </a:r>
            <a:r>
              <a:rPr lang="en-US" sz="1800" b="1" dirty="0"/>
              <a:t>clean and professional appearance</a:t>
            </a:r>
            <a:r>
              <a:rPr lang="en-US" sz="1800" dirty="0"/>
              <a:t>, avoiding flashy or overly decorative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Simple Typography: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The client requested </a:t>
            </a:r>
            <a:r>
              <a:rPr lang="en-US" sz="1800" b="1" dirty="0"/>
              <a:t>no funky fonts</a:t>
            </a:r>
            <a:r>
              <a:rPr lang="en-US" sz="1800" dirty="0"/>
              <a:t> to maintain </a:t>
            </a:r>
            <a:r>
              <a:rPr lang="en-US" sz="1800" b="1" dirty="0"/>
              <a:t>readability and professionalism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Theme Alignment: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The design should </a:t>
            </a:r>
            <a:r>
              <a:rPr lang="en-US" sz="1800" b="1" dirty="0"/>
              <a:t>reflect the essence of Indian spices</a:t>
            </a:r>
            <a:r>
              <a:rPr lang="en-US" sz="1800" dirty="0"/>
              <a:t>, with colors and visuals that complement the </a:t>
            </a:r>
            <a:r>
              <a:rPr lang="en-US" sz="1800" b="1" dirty="0"/>
              <a:t>spicy and traditional theme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Ease of Use: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The website should be </a:t>
            </a:r>
            <a:r>
              <a:rPr lang="en-US" sz="1800" b="1" dirty="0"/>
              <a:t>simple to navigate</a:t>
            </a:r>
            <a:r>
              <a:rPr lang="en-US" sz="1800" dirty="0"/>
              <a:t> for all users, including those from rural backgrounds.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Mobile-Friendly: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Must be </a:t>
            </a:r>
            <a:r>
              <a:rPr lang="en-US" sz="1800" b="1" dirty="0"/>
              <a:t>responsive and functional across devices</a:t>
            </a:r>
            <a:r>
              <a:rPr lang="en-US" sz="1800" dirty="0"/>
              <a:t>, especially for mobile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Brand Focus: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Emphasis on </a:t>
            </a:r>
            <a:r>
              <a:rPr lang="en-US" sz="1800" b="1" dirty="0"/>
              <a:t>Teer Brand’s identity</a:t>
            </a:r>
            <a:r>
              <a:rPr lang="en-US" sz="1800" dirty="0"/>
              <a:t> and </a:t>
            </a:r>
            <a:r>
              <a:rPr lang="en-US" sz="1800" b="1" dirty="0"/>
              <a:t>quality assurance</a:t>
            </a:r>
            <a:r>
              <a:rPr lang="en-US" sz="1800" dirty="0"/>
              <a:t> of the products.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C3C5A3-1462-C2C9-DE0E-C5234F9F77B8}"/>
              </a:ext>
            </a:extLst>
          </p:cNvPr>
          <p:cNvSpPr>
            <a:spLocks noGrp="1"/>
          </p:cNvSpPr>
          <p:nvPr/>
        </p:nvSpPr>
        <p:spPr>
          <a:xfrm>
            <a:off x="1170940" y="151046"/>
            <a:ext cx="9785818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reflection blurRad="6350" stA="60000" endA="900" endPos="58000" dir="5400000" sy="-100000" algn="bl" rotWithShape="0"/>
                </a:effectLst>
              </a:rPr>
              <a:t>Client Requirements</a:t>
            </a:r>
          </a:p>
          <a:p>
            <a:pPr algn="ctr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3790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F68011A1-D4B7-DC2D-82D3-BB9D5E107D47}"/>
              </a:ext>
            </a:extLst>
          </p:cNvPr>
          <p:cNvSpPr/>
          <p:nvPr/>
        </p:nvSpPr>
        <p:spPr>
          <a:xfrm>
            <a:off x="3839350" y="196142"/>
            <a:ext cx="3668120" cy="64633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algn="ctr"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Tech Stack Used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F68FAE-96BB-6DCD-B1C4-37711F25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4" y="1343608"/>
            <a:ext cx="11098213" cy="52436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HTML5: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the </a:t>
            </a:r>
            <a:r>
              <a:rPr lang="en-US" b="1" dirty="0"/>
              <a:t>basic structure</a:t>
            </a:r>
            <a:r>
              <a:rPr lang="en-US" dirty="0"/>
              <a:t> and layout of all webpages.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CSS3: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Responsible for </a:t>
            </a:r>
            <a:r>
              <a:rPr lang="en-US" b="1" dirty="0"/>
              <a:t>styling elements</a:t>
            </a:r>
            <a:r>
              <a:rPr lang="en-US" dirty="0"/>
              <a:t>, maintaining a </a:t>
            </a:r>
            <a:r>
              <a:rPr lang="en-US" b="1" dirty="0"/>
              <a:t>clean and professional look</a:t>
            </a:r>
            <a:r>
              <a:rPr lang="en-US" dirty="0"/>
              <a:t> that suits the brand theme.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JavaScript: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Handled </a:t>
            </a:r>
            <a:r>
              <a:rPr lang="en-US" b="1" dirty="0"/>
              <a:t>client-side interactivity</a:t>
            </a:r>
            <a:r>
              <a:rPr lang="en-US" dirty="0"/>
              <a:t>, such as </a:t>
            </a:r>
            <a:r>
              <a:rPr lang="en-US" b="1" dirty="0"/>
              <a:t>dynamic updates and form validations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AJAX: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Enabled </a:t>
            </a:r>
            <a:r>
              <a:rPr lang="en-US" b="1" dirty="0"/>
              <a:t>asynchronous operations</a:t>
            </a:r>
            <a:r>
              <a:rPr lang="en-US" dirty="0"/>
              <a:t> like updating order status </a:t>
            </a:r>
            <a:r>
              <a:rPr lang="en-US" b="1" dirty="0"/>
              <a:t>without page reloads</a:t>
            </a:r>
            <a:r>
              <a:rPr lang="en-US" dirty="0"/>
              <a:t>, improving user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PHP: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Managed </a:t>
            </a:r>
            <a:r>
              <a:rPr lang="en-US" b="1" dirty="0"/>
              <a:t>server-side functionality</a:t>
            </a:r>
            <a:r>
              <a:rPr lang="en-US" dirty="0"/>
              <a:t> including </a:t>
            </a:r>
            <a:r>
              <a:rPr lang="en-US" b="1" dirty="0"/>
              <a:t>data processing, session management</a:t>
            </a:r>
            <a:r>
              <a:rPr lang="en-US" dirty="0"/>
              <a:t>, and </a:t>
            </a:r>
            <a:r>
              <a:rPr lang="en-US" b="1" dirty="0"/>
              <a:t>database interactions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MySQL (via phpMyAdmin):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as the </a:t>
            </a:r>
            <a:r>
              <a:rPr lang="en-US" b="1" dirty="0"/>
              <a:t>backend database</a:t>
            </a:r>
            <a:r>
              <a:rPr lang="en-US" dirty="0"/>
              <a:t> to store and retrieve </a:t>
            </a:r>
            <a:r>
              <a:rPr lang="en-US" b="1" dirty="0"/>
              <a:t>user data, product info, orders, and cart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E7AE2D-CACA-86F9-0680-53185BFC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319" y="85511"/>
            <a:ext cx="1724266" cy="1667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DC5D4-0877-A2D3-59F1-DC30B91E2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87" y="1985884"/>
            <a:ext cx="2832705" cy="4284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DCE73-A7C2-224E-9574-11A477A0F528}"/>
              </a:ext>
            </a:extLst>
          </p:cNvPr>
          <p:cNvSpPr txBox="1"/>
          <p:nvPr/>
        </p:nvSpPr>
        <p:spPr>
          <a:xfrm>
            <a:off x="195942" y="1329556"/>
            <a:ext cx="82389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AI-Powered Customer Support: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Integrated concept of an </a:t>
            </a:r>
            <a:r>
              <a:rPr lang="en-US" b="1" dirty="0"/>
              <a:t>AI chatbot</a:t>
            </a:r>
            <a:r>
              <a:rPr lang="en-US" dirty="0"/>
              <a:t> to handle </a:t>
            </a:r>
            <a:r>
              <a:rPr lang="en-US" b="1" dirty="0"/>
              <a:t>real-time customer queries</a:t>
            </a:r>
            <a:r>
              <a:rPr lang="en-US" dirty="0"/>
              <a:t>, improving </a:t>
            </a:r>
            <a:r>
              <a:rPr lang="en-US" b="1" dirty="0"/>
              <a:t>user engagement</a:t>
            </a:r>
            <a:r>
              <a:rPr lang="en-US" dirty="0"/>
              <a:t> and </a:t>
            </a:r>
            <a:r>
              <a:rPr lang="en-US" b="1" dirty="0"/>
              <a:t>response time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Capable of providing </a:t>
            </a:r>
            <a:r>
              <a:rPr lang="en-US" b="1" dirty="0"/>
              <a:t>product recommendations</a:t>
            </a:r>
            <a:r>
              <a:rPr lang="en-US" dirty="0"/>
              <a:t>, </a:t>
            </a:r>
            <a:r>
              <a:rPr lang="en-US" b="1" dirty="0"/>
              <a:t>order support</a:t>
            </a:r>
            <a:r>
              <a:rPr lang="en-US" dirty="0"/>
              <a:t>, and </a:t>
            </a:r>
            <a:r>
              <a:rPr lang="en-US" b="1" dirty="0"/>
              <a:t>FAQs handling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Live Customer View Analytics: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Tracks </a:t>
            </a:r>
            <a:r>
              <a:rPr lang="en-US" b="1" dirty="0"/>
              <a:t>active users</a:t>
            </a:r>
            <a:r>
              <a:rPr lang="en-US" dirty="0"/>
              <a:t>, </a:t>
            </a:r>
            <a:r>
              <a:rPr lang="en-US" b="1" dirty="0"/>
              <a:t>page visits</a:t>
            </a:r>
            <a:r>
              <a:rPr lang="en-US" dirty="0"/>
              <a:t>, and </a:t>
            </a:r>
            <a:r>
              <a:rPr lang="en-US" b="1" dirty="0"/>
              <a:t>browsing behavior</a:t>
            </a:r>
            <a:r>
              <a:rPr lang="en-US" dirty="0"/>
              <a:t> in real-time.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Helps in understanding customer interest and </a:t>
            </a:r>
            <a:r>
              <a:rPr lang="en-US" b="1" dirty="0"/>
              <a:t>optimizing marketing strategies</a:t>
            </a:r>
            <a:r>
              <a:rPr lang="en-US" dirty="0"/>
              <a:t> accordingly.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Instant Doubt Resolution System: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customers to </a:t>
            </a:r>
            <a:r>
              <a:rPr lang="en-US" b="1" dirty="0"/>
              <a:t>ask live questions</a:t>
            </a:r>
            <a:r>
              <a:rPr lang="en-US" dirty="0"/>
              <a:t> while browsing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Queries can be answered by </a:t>
            </a:r>
            <a:r>
              <a:rPr lang="en-US" b="1" dirty="0"/>
              <a:t>either the AI assistant</a:t>
            </a:r>
            <a:r>
              <a:rPr lang="en-US" dirty="0"/>
              <a:t> or </a:t>
            </a:r>
            <a:r>
              <a:rPr lang="en-US" b="1" dirty="0"/>
              <a:t>manual backend support</a:t>
            </a:r>
            <a:r>
              <a:rPr lang="en-US" dirty="0"/>
              <a:t>, ensuring </a:t>
            </a:r>
            <a:r>
              <a:rPr lang="en-US" b="1" dirty="0"/>
              <a:t>immediate resolution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Highly Applicable for Modern E-Commerce: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feature ensures </a:t>
            </a:r>
            <a:r>
              <a:rPr lang="en-US" b="1" dirty="0"/>
              <a:t>24x7 assistance</a:t>
            </a:r>
            <a:r>
              <a:rPr lang="en-US" dirty="0"/>
              <a:t>, boosts </a:t>
            </a:r>
            <a:r>
              <a:rPr lang="en-US" b="1" dirty="0"/>
              <a:t>conversion rates</a:t>
            </a:r>
            <a:r>
              <a:rPr lang="en-US" dirty="0"/>
              <a:t>, and creates a </a:t>
            </a:r>
            <a:r>
              <a:rPr lang="en-US" b="1" dirty="0"/>
              <a:t>smart, responsive shopping experience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64BB0-A41C-760F-6E1D-97BE86E555AF}"/>
              </a:ext>
            </a:extLst>
          </p:cNvPr>
          <p:cNvSpPr txBox="1"/>
          <p:nvPr/>
        </p:nvSpPr>
        <p:spPr>
          <a:xfrm>
            <a:off x="681135" y="307910"/>
            <a:ext cx="775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r="5400000" sy="-100000" algn="bl" rotWithShape="0"/>
                </a:effectLst>
              </a:rPr>
              <a:t>Real-Time AI Customer Support &amp; Live Analytics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32FBDE-D20F-8DBC-6BCA-32CE6580F93B}"/>
              </a:ext>
            </a:extLst>
          </p:cNvPr>
          <p:cNvSpPr txBox="1"/>
          <p:nvPr/>
        </p:nvSpPr>
        <p:spPr>
          <a:xfrm>
            <a:off x="849086" y="1828800"/>
            <a:ext cx="93586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Solo Effort:</a:t>
            </a:r>
            <a:r>
              <a:rPr lang="en-US" dirty="0"/>
              <a:t> Unlike other students working in groups of 3–4, this project was completed entirely by 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Limited Full Stack Knowledge:</a:t>
            </a:r>
            <a:r>
              <a:rPr lang="en-US" dirty="0"/>
              <a:t> I am still in the learning phase of full stack development, so advanced technologies like </a:t>
            </a:r>
            <a:r>
              <a:rPr lang="en-US" b="1" dirty="0"/>
              <a:t>React.js</a:t>
            </a:r>
            <a:r>
              <a:rPr lang="en-US" dirty="0"/>
              <a:t> and </a:t>
            </a:r>
            <a:r>
              <a:rPr lang="en-US" b="1" dirty="0"/>
              <a:t>Node.js</a:t>
            </a:r>
            <a:r>
              <a:rPr lang="en-US" dirty="0"/>
              <a:t> were not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Cart System Not Hosted Online:</a:t>
            </a:r>
            <a:r>
              <a:rPr lang="en-US" dirty="0"/>
              <a:t> Due to PHP and MySQL backend setup, the cart system works only on </a:t>
            </a:r>
            <a:r>
              <a:rPr lang="en-US" b="1" dirty="0"/>
              <a:t>localhost</a:t>
            </a:r>
            <a:r>
              <a:rPr lang="en-US" dirty="0"/>
              <a:t> and is not available on live hosting.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Only Front-End Hosted:</a:t>
            </a:r>
            <a:r>
              <a:rPr lang="en-US" dirty="0"/>
              <a:t> The frontend part of the website is hosted and available online, while server-side functionalities remain local.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Time &amp; Resource Constraints:</a:t>
            </a:r>
            <a:r>
              <a:rPr lang="en-US" dirty="0"/>
              <a:t> Managing all aspects—from design to coding—on my own limited the time for adding more dynamic or modern features.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D84C8-E3BD-4F75-E55A-5907A7123DC5}"/>
              </a:ext>
            </a:extLst>
          </p:cNvPr>
          <p:cNvSpPr txBox="1"/>
          <p:nvPr/>
        </p:nvSpPr>
        <p:spPr>
          <a:xfrm>
            <a:off x="3886200" y="485191"/>
            <a:ext cx="32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r="5400000" sy="-100000" algn="bl" rotWithShape="0"/>
                </a:effectLst>
              </a:rPr>
              <a:t>Limitations of the Website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1035</TotalTime>
  <Words>937</Words>
  <Application>Microsoft Office PowerPoint</Application>
  <PresentationFormat>Widescreen</PresentationFormat>
  <Paragraphs>111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 Unicode MS</vt:lpstr>
      <vt:lpstr>Arial</vt:lpstr>
      <vt:lpstr>Barlow Condensed</vt:lpstr>
      <vt:lpstr>Calibri</vt:lpstr>
      <vt:lpstr>Century Gothic</vt:lpstr>
      <vt:lpstr>Courier New</vt:lpstr>
      <vt:lpstr>Freestyle Script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AADITYA MANGAL</dc:creator>
  <cp:lastModifiedBy>Shreshth Tarwey</cp:lastModifiedBy>
  <cp:revision>13</cp:revision>
  <dcterms:created xsi:type="dcterms:W3CDTF">2023-10-01T15:18:29Z</dcterms:created>
  <dcterms:modified xsi:type="dcterms:W3CDTF">2025-04-29T10:31:32Z</dcterms:modified>
</cp:coreProperties>
</file>